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3" r:id="rId3"/>
    <p:sldId id="264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8AD22-C5AC-4E17-94D2-B45B5F2709D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61DCD-A674-4F39-BB3B-4C1EE8B0E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088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61DCD-A674-4F39-BB3B-4C1EE8B0E11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918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30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35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16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52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6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82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25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2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204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186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89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763E3-59BB-40BF-A06D-118654ED3A05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97D3D-B7BA-48CC-8EAD-1B810AEED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43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55576" y="2060848"/>
            <a:ext cx="7941568" cy="1800200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границ зон затопления, подтопления на территории </a:t>
            </a:r>
            <a:b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0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404664"/>
            <a:ext cx="7931224" cy="432048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поручений Президента Российской Федерации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908720"/>
            <a:ext cx="7992888" cy="4680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 в) пункта 5 Перечня поручений по итогам совещания Президента Российской Федерации с членами Правительства Российской Федерации 27 сентября 2017 года № ПР-2107 от 18.10.2017 «рекомендовать органам государственной власти субъектов Российской Федерации завершить в 2019 году работы по определению в порядке, установленном Правительством Российской Федерации, границ зон затопления и подтопления на территориях субъектов Российской Федерации и обеспечить внесение изменений в документы территориального планирования субъектов Российской Федерации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пункт 6 Перечня поручений по итогам совещания у Президента Российской Федерации по вопросу «о мерах по ликвидации последствий наводнения на территории Иркутской области» 19 июля 2019 года № ПР-1430 от 23.07.2019 «Органам государственной власти субъектов Российской Федерации обеспечить установление границ зон затопления и подтопления на территориях субъектов Российской Федерации и внесение изменений в документы территориального планирования субъектов Российской Федерации и соответствующих сведений в Единый государственный реестр недвижимости.</a:t>
            </a:r>
          </a:p>
          <a:p>
            <a:pPr indent="2698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– до 31.12.2019 года, далее – ежеквартально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515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16632"/>
            <a:ext cx="792088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Положением о зонах затопления, подтопления, утвержденным постановлением Правительства Российской Федерации от 18.04.2014 № 360 (далее – Положение), установление границ зон затопления, подтопления состоит из следующих этапов:</a:t>
            </a:r>
          </a:p>
          <a:p>
            <a:pPr indent="355600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этап: подготовка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 и сведений о границах зон затоплений, подтоплений органами исполнительной власти субъектов Российской Федерации совместно с органами местного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этап: согласование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 и сведений о границах зон затоплений,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подтоплений:</a:t>
            </a:r>
          </a:p>
          <a:p>
            <a:pPr indent="355600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Министерством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по делам гражданской обороны, чрезвычайным ситуациям и ликвидации последствий стихийных бедствий (его территориальными органами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indent="355600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Федеральной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службой по надзору в сфере природопользования (ее территориальными органами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indent="355600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Федеральной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службой государственной регистрации, кадастра и картографии (ее территориальными органами) - при установлении границы зон затопления, подтопления; </a:t>
            </a: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Федеральной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службой по гидрометеорологии и мониторингу окружающей среды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границы зон затопления; </a:t>
            </a: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Федеральным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агентством по недропользованию - при установлении границы зон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подтопления.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этап: установление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 затопления,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подтопления, внесение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в государственный водный реестр (ГВР) и единый государственный реестр недвижимости (ЕГРН) территориальными органами Федерального агентства водных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 (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Невско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-Ладожское бассейновое водное управление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indent="355600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этап: внесение изменений в схемы территориального планирования (генеральные планы) муниципальных образований субъекта Российской Федерации по предоставлению копии акта об установлении, изменении и прекращении существования зон затопления и подтопления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Невско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-Ладожским бассейновым водным управлением (приказ Федерального агентства водных ресурсов № 230 от 16 сентября 2019 года).</a:t>
            </a:r>
          </a:p>
          <a:p>
            <a:pPr indent="355600"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60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886977"/>
              </p:ext>
            </p:extLst>
          </p:nvPr>
        </p:nvGraphicFramePr>
        <p:xfrm>
          <a:off x="251521" y="1916833"/>
          <a:ext cx="8640959" cy="3528392"/>
        </p:xfrm>
        <a:graphic>
          <a:graphicData uri="http://schemas.openxmlformats.org/drawingml/2006/table">
            <a:tbl>
              <a:tblPr firstRow="1" firstCol="1" bandRow="1"/>
              <a:tblGrid>
                <a:gridCol w="1584175"/>
                <a:gridCol w="1437474"/>
                <a:gridCol w="1068681"/>
                <a:gridCol w="661619"/>
                <a:gridCol w="502158"/>
                <a:gridCol w="560723"/>
                <a:gridCol w="501578"/>
                <a:gridCol w="430837"/>
                <a:gridCol w="489981"/>
                <a:gridCol w="488241"/>
                <a:gridCol w="405322"/>
                <a:gridCol w="510170"/>
              </a:tblGrid>
              <a:tr h="21461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зоны затопления, подтопления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Запланировано зон по графику, шт.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Фактически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1634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Муниципальное образование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Населенный пункт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Водный объект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Разработано, шт.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Согласовано, шт.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Представлено в БВУ, шт.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Утверждено, шт.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Внесено в ГВР, шт.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Направлено в ЕГРН, шт.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Внесено в ЕГРН, шт.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Направлено в органы МСУ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Тосненский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муниципальный район,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Тосненское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г.п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37330" algn="r"/>
                          <a:tab pos="5540375" algn="r"/>
                          <a:tab pos="5683250" algn="ctr"/>
                          <a:tab pos="6174105" algn="r"/>
                          <a:tab pos="6524625" algn="r"/>
                        </a:tabLst>
                      </a:pPr>
                      <a:r>
                        <a:rPr lang="ru-RU" sz="100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 Тосно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37330" algn="r"/>
                          <a:tab pos="5540375" algn="r"/>
                          <a:tab pos="5683250" algn="ctr"/>
                          <a:tab pos="6174105" algn="r"/>
                          <a:tab pos="6524625" algn="r"/>
                        </a:tabLst>
                      </a:pPr>
                      <a:r>
                        <a:rPr lang="ru-RU" sz="1000" b="0" i="0" u="none" strike="noStrike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</a:t>
                      </a:r>
                      <a:r>
                        <a:rPr lang="ru-RU" sz="1000" b="0" i="0" u="none" strike="noStrike" spc="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Тосна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Кировский муниципальный район,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Отрадненское г.п. 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37330" algn="r"/>
                          <a:tab pos="5540375" algn="r"/>
                          <a:tab pos="5683250" algn="ctr"/>
                          <a:tab pos="6174105" algn="r"/>
                          <a:tab pos="6524625" algn="r"/>
                        </a:tabLst>
                      </a:pPr>
                      <a:r>
                        <a:rPr lang="ru-RU" sz="100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 Отрадное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37330" algn="r"/>
                          <a:tab pos="5540375" algn="r"/>
                          <a:tab pos="5683250" algn="ctr"/>
                          <a:tab pos="6174105" algn="r"/>
                          <a:tab pos="6524625" algn="r"/>
                        </a:tabLst>
                      </a:pPr>
                      <a:r>
                        <a:rPr lang="ru-RU" sz="100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Тосна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Тосненский муниципальный район,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Любанское г.п.  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 Любань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Тигода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Тихвинский муниципальный район, Тихвинское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г.п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37330" algn="r"/>
                          <a:tab pos="5540375" algn="r"/>
                          <a:tab pos="5683250" algn="ctr"/>
                          <a:tab pos="6174105" algn="r"/>
                          <a:tab pos="6524625" algn="r"/>
                        </a:tabLst>
                      </a:pPr>
                      <a:r>
                        <a:rPr lang="ru-RU" sz="100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 Тихвин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37330" algn="r"/>
                          <a:tab pos="5540375" algn="r"/>
                          <a:tab pos="5683250" algn="ctr"/>
                          <a:tab pos="6174105" algn="r"/>
                          <a:tab pos="6524625" algn="r"/>
                        </a:tabLst>
                      </a:pPr>
                      <a:r>
                        <a:rPr lang="ru-RU" sz="1000" b="0" i="0" u="none" strike="noStrike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Тихвинка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052320" cy="576063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Дорожная карта выполнения работ по определению границ </a:t>
            </a:r>
            <a:b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зон затопления, подтопления (07.10.2019)</a:t>
            </a:r>
            <a:r>
              <a:rPr lang="ru-RU" sz="1400" dirty="0">
                <a:ea typeface="Calibri"/>
                <a:cs typeface="Times New Roman"/>
              </a:rPr>
              <a:t/>
            </a:r>
            <a:br>
              <a:rPr lang="ru-RU" sz="1400" dirty="0">
                <a:ea typeface="Calibri"/>
                <a:cs typeface="Times New Roman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79512" y="1340768"/>
            <a:ext cx="8712968" cy="432048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Материалы 2016 года: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6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432048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2017 года: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295252"/>
              </p:ext>
            </p:extLst>
          </p:nvPr>
        </p:nvGraphicFramePr>
        <p:xfrm>
          <a:off x="251519" y="548679"/>
          <a:ext cx="8640960" cy="6215853"/>
        </p:xfrm>
        <a:graphic>
          <a:graphicData uri="http://schemas.openxmlformats.org/drawingml/2006/table">
            <a:tbl>
              <a:tblPr firstRow="1" firstCol="1" bandRow="1"/>
              <a:tblGrid>
                <a:gridCol w="1580062"/>
                <a:gridCol w="1847758"/>
                <a:gridCol w="1142606"/>
                <a:gridCol w="642716"/>
                <a:gridCol w="428477"/>
                <a:gridCol w="357065"/>
                <a:gridCol w="499890"/>
                <a:gridCol w="571303"/>
                <a:gridCol w="357065"/>
                <a:gridCol w="428477"/>
                <a:gridCol w="357065"/>
                <a:gridCol w="428476"/>
              </a:tblGrid>
              <a:tr h="15595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зоны затопления, подтопления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Запланировано зон по графику, шт.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Фактически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1968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Муниципальное образование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Населенный пункт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Водный объект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Разработано, шт.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Согласовано, шт.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Представлено в БВУ, шт.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Утверждено, шт.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Внесено в ГВР, шт.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Направлено в ЕГРН, шт.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Внесено в ЕГРН, шт.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Направлено в органы МСУ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1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Волховский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муниципальный район,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Свирицкое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с.п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 Свирица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Свирь,     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Новосвирский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канал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9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Волховский муниципальный район, Пашское с.п.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Карпино, д. Подбережье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Паша,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Новосвирский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канал                            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5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Волховский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муниципальный район, Пашское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с.п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с. Паша, д.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Томилино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</a:t>
                      </a:r>
                      <a:endParaRPr lang="ru-RU" sz="9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Надкопанье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д. Берег, д.</a:t>
                      </a:r>
                      <a:r>
                        <a:rPr lang="ru-RU" sz="9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Князево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Баландино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9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Тайбольское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9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Рыбежно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9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Новозотовское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Большая Весь, д. Малая Весь,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Балдино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Колголема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9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Николаевщина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9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Часовенское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д.Кувшинино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д. Костино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Паша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Лодейнопольский муниципальный район, Лодейнопольское г.п.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 Лодейное Поле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Каномка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Лодейнопольский муниципальный район,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Лодейнопольское г.п.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Горка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Свирь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4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Лодейнопольский муниципальный район, Доможировское с.п.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Александровщина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Свирь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7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Доможирово, д.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Вахнова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Кара,  </a:t>
                      </a:r>
                      <a:endParaRPr lang="ru-RU" sz="9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Барково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Чегла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п. Рассвет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Горловщина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Оять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4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Лодейнопольский муниципальный район, Алеховщинское с.п.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Ефремково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Оять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5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Подпорожский муниципальный район, Винницкое с.п.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Лукинская, с. Винницы,                                  д. Ярославичи 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Оять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Подпорожский муниципальный район, Важинское г.п.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г.п.Важины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Курпово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Ульино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Купецкое,</a:t>
                      </a:r>
                      <a:r>
                        <a:rPr lang="ru-RU" sz="9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Гришино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Важинка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8059" marR="48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3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346050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Материалы 2018 года: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144493"/>
              </p:ext>
            </p:extLst>
          </p:nvPr>
        </p:nvGraphicFramePr>
        <p:xfrm>
          <a:off x="395536" y="692696"/>
          <a:ext cx="8496947" cy="4464496"/>
        </p:xfrm>
        <a:graphic>
          <a:graphicData uri="http://schemas.openxmlformats.org/drawingml/2006/table">
            <a:tbl>
              <a:tblPr firstRow="1" firstCol="1" bandRow="1"/>
              <a:tblGrid>
                <a:gridCol w="1530787"/>
                <a:gridCol w="1530787"/>
                <a:gridCol w="947997"/>
                <a:gridCol w="586905"/>
                <a:gridCol w="497403"/>
                <a:gridCol w="497403"/>
                <a:gridCol w="444936"/>
                <a:gridCol w="434649"/>
                <a:gridCol w="561089"/>
                <a:gridCol w="439497"/>
                <a:gridCol w="512747"/>
                <a:gridCol w="512747"/>
              </a:tblGrid>
              <a:tr h="17876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зоны затопления, подтопления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Запланировано зон по графику, шт.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Фактически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6416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Муниципальное образование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Населенный пункт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Водный объект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Разработано, шт.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Согласовано, шт.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Представлено в БВУ, шт.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Утверждено, шт.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Внесено в ГВР, шт.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Направлено в ЕГРН, шт.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Внесено в ЕГРН, шт.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Направлено в органы МСУ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4109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Выборгский муниципальный район,</a:t>
                      </a:r>
                    </a:p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территории населенных пунктов, прилегающие к Светогорскому и Лесогорскому водохранилищам,  нижнему бьефу Лесогорский ГЭС до порогов в п. Лосево</a:t>
                      </a:r>
                    </a:p>
                  </a:txBody>
                  <a:tcPr marL="59135" marR="59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Вуокса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5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Приозерский муниципальный район,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территории населенных пунктов, прилегающие к реке ниже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Лосевских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порогов и к северному рукаву реки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Вуокса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Вуокса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6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Ломоносовский муниципальный район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Большеижорское г.п.                                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 Большая Ижора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Черная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630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Ломоносовский муниципальный район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Лебяженское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г.п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                               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г.п. Лебяжье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Лебяжья, Финский залив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5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Коваши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д. Новое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Калище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Коваши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10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288032"/>
          </a:xfrm>
        </p:spPr>
        <p:txBody>
          <a:bodyPr>
            <a:normAutofit fontScale="90000"/>
          </a:bodyPr>
          <a:lstStyle/>
          <a:p>
            <a:pPr algn="l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Материалы 2019 года: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4920"/>
              </p:ext>
            </p:extLst>
          </p:nvPr>
        </p:nvGraphicFramePr>
        <p:xfrm>
          <a:off x="395536" y="476672"/>
          <a:ext cx="8446026" cy="6174974"/>
        </p:xfrm>
        <a:graphic>
          <a:graphicData uri="http://schemas.openxmlformats.org/drawingml/2006/table">
            <a:tbl>
              <a:tblPr firstRow="1" firstCol="1" bandRow="1"/>
              <a:tblGrid>
                <a:gridCol w="1662098"/>
                <a:gridCol w="1518082"/>
                <a:gridCol w="940129"/>
                <a:gridCol w="582034"/>
                <a:gridCol w="493274"/>
                <a:gridCol w="493274"/>
                <a:gridCol w="441244"/>
                <a:gridCol w="431041"/>
                <a:gridCol w="431041"/>
                <a:gridCol w="568623"/>
                <a:gridCol w="373037"/>
                <a:gridCol w="512149"/>
              </a:tblGrid>
              <a:tr h="13786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зоны затопления, подтопления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Запланировано зон по графику, шт.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Фактически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837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Муниципальное образование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Населенный пункт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Водный объект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Разработано, шт.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Согласовано, шт.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Представлено в БВУ, шт.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Утверждено, шт.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Внесено в ГВР, шт.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Направлено в ЕГРН, шт.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Внесено в ЕГРН, шт.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Направлено в органы МСУ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220" marR="5722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9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Кингисеппский муниципальный район Большелуцкое с.п.       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 Большой Луцк, д. Кошкино, д. Куровицы, д. Орлы, д. Пулково,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Свейск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д. Серёжино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Луга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2101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Кингисеппский муниципальный район Куземкинское с.п.  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Большое Куземкино, д. Кейкино, д. Малое Кузёмкино, д. Новое Кузёмкино, д. Струпово, д. Ударник, д. Фёдоровка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Луга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8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Ванакюля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Россонь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 Ропша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Мертвица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Кингисеппский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муниципальный район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Кингисеппское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г.п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 Кингисепп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Луга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Кингисеппский муниципальный район Усть-Лужское с.п.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 Усть-Луга 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Луга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1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Лужский муниципальный район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Лужское г.п.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 Луга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Луга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5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Лужский муниципальный район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Томачевское г.п. 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 Толмачево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Луга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Лужский муниципальный район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Осьминское с.п.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 Осьмино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Саба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0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Волосовский муниципальный район, Курское с.п.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 Курск,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Курск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Яблонька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47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 Красный Луч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Алекса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Гатчинский муниципальный район,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Пудостьское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с.п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                         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 Мыза-Ивановка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река Ижора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20" marR="57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441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31036"/>
              </p:ext>
            </p:extLst>
          </p:nvPr>
        </p:nvGraphicFramePr>
        <p:xfrm>
          <a:off x="395536" y="764704"/>
          <a:ext cx="8496944" cy="2302927"/>
        </p:xfrm>
        <a:graphic>
          <a:graphicData uri="http://schemas.openxmlformats.org/drawingml/2006/table">
            <a:tbl>
              <a:tblPr firstRow="1" firstCol="1" bandRow="1"/>
              <a:tblGrid>
                <a:gridCol w="1263854"/>
                <a:gridCol w="1682876"/>
                <a:gridCol w="1042185"/>
                <a:gridCol w="645216"/>
                <a:gridCol w="489708"/>
                <a:gridCol w="546821"/>
                <a:gridCol w="489143"/>
                <a:gridCol w="420154"/>
                <a:gridCol w="477833"/>
                <a:gridCol w="476136"/>
                <a:gridCol w="395273"/>
                <a:gridCol w="567745"/>
              </a:tblGrid>
              <a:tr h="21469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зоны затопления, подтопления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Запланировано зон по графику, шт.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Фактически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7473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Муниципальное образование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Населенный пункт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Водный объект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Разработано, шт.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Согласовано, шт.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Представлено в БВУ, шт.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Утверждено, шт.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Внесено в ГВР, шт.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Направлено в ЕГРН, шт.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Внесено в ЕГРН, шт.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Направлено в органы МСУ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075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 по Ленинградской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3892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1454</Words>
  <Application>Microsoft Office PowerPoint</Application>
  <PresentationFormat>Экран (4:3)</PresentationFormat>
  <Paragraphs>488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Об установлении границ зон затопления, подтопления на территории  Ленинградской области</vt:lpstr>
      <vt:lpstr>Перечни поручений Президента Российской Федерации:</vt:lpstr>
      <vt:lpstr>Презентация PowerPoint</vt:lpstr>
      <vt:lpstr>Дорожная карта выполнения работ по определению границ  зон затопления, подтопления (07.10.2019) </vt:lpstr>
      <vt:lpstr>2. Материалы 2017 года: </vt:lpstr>
      <vt:lpstr>3. Материалы 2018 года:</vt:lpstr>
      <vt:lpstr>4. Материалы 2019 года: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Александровна Иващенко</dc:creator>
  <cp:lastModifiedBy>Светлана Александровна Иващенко</cp:lastModifiedBy>
  <cp:revision>20</cp:revision>
  <dcterms:created xsi:type="dcterms:W3CDTF">2019-10-08T06:14:23Z</dcterms:created>
  <dcterms:modified xsi:type="dcterms:W3CDTF">2019-10-08T09:37:38Z</dcterms:modified>
</cp:coreProperties>
</file>